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1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5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8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2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9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3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1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2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0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7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832BC-024D-4DA9-88D8-65531A5F12AA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24154" y="155208"/>
            <a:ext cx="509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Black" pitchFamily="34" charset="0"/>
              </a:rPr>
              <a:t>PRIVATE PROMOTION REQUIREMENTS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839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Cadet Name (last, first): ______________________________  Company: _____________</a:t>
            </a:r>
          </a:p>
          <a:p>
            <a:endParaRPr lang="en-US" b="1" dirty="0"/>
          </a:p>
          <a:p>
            <a:r>
              <a:rPr lang="en-US" b="1" dirty="0"/>
              <a:t>Task:                                                                Date Completed:           Certified By (rank &amp; name):                                                                                      </a:t>
            </a:r>
          </a:p>
          <a:p>
            <a:pPr marL="342900" indent="-342900">
              <a:buAutoNum type="arabicPeriod"/>
            </a:pPr>
            <a:r>
              <a:rPr lang="en-US" b="1" dirty="0"/>
              <a:t>Recite the JROTC “Mission”	    ______________           ______________________</a:t>
            </a:r>
          </a:p>
          <a:p>
            <a:pPr marL="342900" indent="-342900">
              <a:buAutoNum type="arabicPeriod"/>
            </a:pPr>
            <a:r>
              <a:rPr lang="en-US" b="1" dirty="0"/>
              <a:t>Recite the “JROTC Creed”                      ______________           ______________________</a:t>
            </a:r>
          </a:p>
          <a:p>
            <a:pPr marL="342900" indent="-342900">
              <a:buAutoNum type="arabicPeriod"/>
            </a:pPr>
            <a:r>
              <a:rPr lang="en-US" b="1" dirty="0"/>
              <a:t>Recite the “7 Army Values”                   ______________            ______________________</a:t>
            </a:r>
          </a:p>
          <a:p>
            <a:pPr marL="342900" indent="-342900">
              <a:buAutoNum type="arabicPeriod"/>
            </a:pPr>
            <a:r>
              <a:rPr lang="en-US" b="1" dirty="0"/>
              <a:t>Score 100% on Rank Test                       ______________           ______________________</a:t>
            </a:r>
          </a:p>
          <a:p>
            <a:pPr marL="342900" indent="-342900">
              <a:buAutoNum type="arabicPeriod"/>
            </a:pPr>
            <a:r>
              <a:rPr lang="en-US" b="1" dirty="0"/>
              <a:t>Recite Chain of Command                     ______________           ______________________</a:t>
            </a:r>
          </a:p>
          <a:p>
            <a:endParaRPr lang="en-US" b="1" dirty="0"/>
          </a:p>
          <a:p>
            <a:r>
              <a:rPr lang="en-US" b="1" dirty="0"/>
              <a:t>    </a:t>
            </a:r>
          </a:p>
          <a:p>
            <a:pPr marL="342900" indent="-342900">
              <a:buAutoNum type="arabicPeriod"/>
            </a:pPr>
            <a:endParaRPr lang="en-US" b="1" dirty="0"/>
          </a:p>
          <a:p>
            <a:endParaRPr lang="en-US" b="1" dirty="0"/>
          </a:p>
          <a:p>
            <a:r>
              <a:rPr lang="en-US" b="1" dirty="0"/>
              <a:t>PSG: _____________________   1SG: ____________________  CDR: ___________________</a:t>
            </a:r>
          </a:p>
          <a:p>
            <a:endParaRPr lang="en-US" b="1" dirty="0"/>
          </a:p>
          <a:p>
            <a:r>
              <a:rPr lang="en-US" b="1" dirty="0"/>
              <a:t>SAI / AI Verifies or Waives the Following:         _________________________________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Grade of 80 % or Higher in JROTC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No ISS/</a:t>
            </a:r>
            <a:r>
              <a:rPr lang="en-US" b="1"/>
              <a:t>OSS within </a:t>
            </a:r>
            <a:r>
              <a:rPr lang="en-US" b="1" dirty="0"/>
              <a:t>the First Semester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No Missed Uniform Wears in last 8 Inspections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   </a:t>
            </a:r>
          </a:p>
          <a:p>
            <a:pPr marL="800100" lvl="1" indent="-342900">
              <a:buFont typeface="Wingdings" pitchFamily="2" charset="2"/>
              <a:buChar char="q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113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7346"/>
            <a:ext cx="2514599" cy="32316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             </a:t>
            </a:r>
            <a:r>
              <a:rPr lang="en-US" sz="1400" b="1" u="sng" dirty="0"/>
              <a:t>JROTC Creed</a:t>
            </a:r>
          </a:p>
          <a:p>
            <a:br>
              <a:rPr lang="en-US" sz="1000" dirty="0"/>
            </a:br>
            <a:r>
              <a:rPr lang="en-US" sz="1000" dirty="0"/>
              <a:t>I am an Army Junior ROTC Cadet.</a:t>
            </a:r>
          </a:p>
          <a:p>
            <a:r>
              <a:rPr lang="en-US" sz="1000" dirty="0"/>
              <a:t>I will always conduct myself to bring credit to my family, country, school and the Corps of Cadets.</a:t>
            </a:r>
          </a:p>
          <a:p>
            <a:r>
              <a:rPr lang="en-US" sz="1000" dirty="0"/>
              <a:t>I am loyal and patriotic.</a:t>
            </a:r>
          </a:p>
          <a:p>
            <a:r>
              <a:rPr lang="en-US" sz="1000" dirty="0"/>
              <a:t>I am the future of the United States of America.</a:t>
            </a:r>
          </a:p>
          <a:p>
            <a:r>
              <a:rPr lang="en-US" sz="1000" dirty="0"/>
              <a:t>I do not lie, cheat or steal and will always be accountable for my actions and deeds.</a:t>
            </a:r>
          </a:p>
          <a:p>
            <a:r>
              <a:rPr lang="en-US" sz="1000" dirty="0"/>
              <a:t>I will always practice good citizenship and patriotism.</a:t>
            </a:r>
          </a:p>
          <a:p>
            <a:r>
              <a:rPr lang="en-US" sz="1000" dirty="0"/>
              <a:t>I will work hard to improve my mind and strengthen my body.</a:t>
            </a:r>
          </a:p>
          <a:p>
            <a:r>
              <a:rPr lang="en-US" sz="1000" dirty="0"/>
              <a:t>I will seek the mantle of leadership and stand prepared to uphold the Constitution and the American way of life.</a:t>
            </a:r>
          </a:p>
          <a:p>
            <a:r>
              <a:rPr lang="en-US" sz="1000" dirty="0"/>
              <a:t>May God grant me the strength to always live by this creed.</a:t>
            </a:r>
          </a:p>
        </p:txBody>
      </p:sp>
      <p:pic>
        <p:nvPicPr>
          <p:cNvPr id="1026" name="Picture 2" descr="http://www.sandi.net/cms/lib/ca01001235/centricity/domain/1654/jrotc_ran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7346"/>
            <a:ext cx="3164202" cy="356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599" y="3767554"/>
            <a:ext cx="2514599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          </a:t>
            </a:r>
            <a:r>
              <a:rPr lang="en-US" sz="2400" b="1" u="sng" dirty="0"/>
              <a:t>Army JROTC</a:t>
            </a:r>
          </a:p>
          <a:p>
            <a:br>
              <a:rPr lang="en-US" sz="1400" dirty="0"/>
            </a:br>
            <a:r>
              <a:rPr lang="en-US" sz="2000" b="1" dirty="0"/>
              <a:t>MISSION</a:t>
            </a:r>
            <a:r>
              <a:rPr lang="en-US" sz="1400" dirty="0"/>
              <a:t>: “To motivate young people to be better citizens.”</a:t>
            </a:r>
          </a:p>
          <a:p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124201" y="197346"/>
            <a:ext cx="2514599" cy="68018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 Cadet Chain of Command</a:t>
            </a:r>
          </a:p>
          <a:p>
            <a:pPr>
              <a:lnSpc>
                <a:spcPct val="150000"/>
              </a:lnSpc>
            </a:pPr>
            <a:br>
              <a:rPr lang="en-US" sz="1000" dirty="0"/>
            </a:br>
            <a:r>
              <a:rPr lang="en-US" sz="1100" dirty="0"/>
              <a:t>Commander in Chief: 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100" dirty="0"/>
              <a:t>Secretary of Defense: 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100" dirty="0"/>
              <a:t>Secretary of the Army: 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100" dirty="0"/>
              <a:t>Chief of Staff in the Army: 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100" dirty="0"/>
              <a:t>Commanding General, TRADOC: 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100" dirty="0"/>
              <a:t>Commanding General, Cadet Command: 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100" dirty="0"/>
              <a:t>Commander, 6</a:t>
            </a:r>
            <a:r>
              <a:rPr lang="en-US" sz="1100" baseline="30000" dirty="0"/>
              <a:t>th</a:t>
            </a:r>
            <a:r>
              <a:rPr lang="en-US" sz="1100" dirty="0"/>
              <a:t> ROTC Brigade: 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100" dirty="0"/>
              <a:t>SAI: 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100" dirty="0"/>
              <a:t>Sergeant Major of the Army: 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100" dirty="0"/>
              <a:t>Command Sergeant Major, TRADOC: 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100" dirty="0"/>
              <a:t>Command Sergeant Major, Cadet Command: 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100" dirty="0"/>
              <a:t>Command Sergeant </a:t>
            </a:r>
            <a:r>
              <a:rPr lang="en-US" sz="1100" dirty="0" err="1"/>
              <a:t>Mjor</a:t>
            </a:r>
            <a:r>
              <a:rPr lang="en-US" sz="1100"/>
              <a:t>, 6th</a:t>
            </a:r>
            <a:endParaRPr lang="en-US" sz="1100" dirty="0"/>
          </a:p>
          <a:p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3886200"/>
            <a:ext cx="308800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b="1" u="sng" dirty="0"/>
              <a:t>7 Army Values</a:t>
            </a:r>
          </a:p>
          <a:p>
            <a:r>
              <a:rPr lang="en-US" b="1" dirty="0"/>
              <a:t>L</a:t>
            </a:r>
            <a:r>
              <a:rPr lang="en-US" dirty="0"/>
              <a:t>oyalty</a:t>
            </a:r>
          </a:p>
          <a:p>
            <a:r>
              <a:rPr lang="en-US" b="1" dirty="0"/>
              <a:t>D</a:t>
            </a:r>
            <a:r>
              <a:rPr lang="en-US" dirty="0"/>
              <a:t>uty</a:t>
            </a:r>
          </a:p>
          <a:p>
            <a:r>
              <a:rPr lang="en-US" b="1" dirty="0"/>
              <a:t>R</a:t>
            </a:r>
            <a:r>
              <a:rPr lang="en-US" dirty="0"/>
              <a:t>espect</a:t>
            </a:r>
          </a:p>
          <a:p>
            <a:r>
              <a:rPr lang="en-US" b="1" dirty="0"/>
              <a:t>S</a:t>
            </a:r>
            <a:r>
              <a:rPr lang="en-US" dirty="0"/>
              <a:t>elfless Service</a:t>
            </a:r>
          </a:p>
          <a:p>
            <a:r>
              <a:rPr lang="en-US" b="1" dirty="0"/>
              <a:t>H</a:t>
            </a:r>
            <a:r>
              <a:rPr lang="en-US" dirty="0"/>
              <a:t>onor</a:t>
            </a:r>
          </a:p>
          <a:p>
            <a:r>
              <a:rPr lang="en-US" b="1" dirty="0"/>
              <a:t>I</a:t>
            </a:r>
            <a:r>
              <a:rPr lang="en-US" dirty="0"/>
              <a:t>ntegrity</a:t>
            </a:r>
          </a:p>
          <a:p>
            <a:r>
              <a:rPr lang="en-US" b="1" dirty="0"/>
              <a:t>P</a:t>
            </a:r>
            <a:r>
              <a:rPr lang="en-US" dirty="0"/>
              <a:t>ersonal Courage</a:t>
            </a:r>
            <a:endParaRPr lang="en-US" b="1" dirty="0"/>
          </a:p>
          <a:p>
            <a:pPr algn="ctr"/>
            <a:endParaRPr lang="en-US" b="1" u="sng" dirty="0"/>
          </a:p>
        </p:txBody>
      </p:sp>
      <p:sp>
        <p:nvSpPr>
          <p:cNvPr id="6" name="Rectangle 5"/>
          <p:cNvSpPr/>
          <p:nvPr/>
        </p:nvSpPr>
        <p:spPr>
          <a:xfrm>
            <a:off x="5867400" y="3886200"/>
            <a:ext cx="3088002" cy="281940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24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2711" y="140732"/>
            <a:ext cx="5514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Black" pitchFamily="34" charset="0"/>
              </a:rPr>
              <a:t>PVT TO PFC PROMOTION REQUIREMENTS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623292"/>
            <a:ext cx="8839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Cadet Name (last, first): ______________________________  Company: _____________</a:t>
            </a:r>
          </a:p>
          <a:p>
            <a:endParaRPr lang="en-US" b="1" dirty="0"/>
          </a:p>
          <a:p>
            <a:r>
              <a:rPr lang="en-US" b="1" dirty="0"/>
              <a:t>Task:                                                                Date Completed:           Certified By (rank &amp; name):                                                                                      </a:t>
            </a:r>
          </a:p>
          <a:p>
            <a:pPr marL="342900" indent="-342900">
              <a:buAutoNum type="arabicPeriod"/>
            </a:pPr>
            <a:r>
              <a:rPr lang="en-US" b="1" dirty="0"/>
              <a:t>Recertify E1 to E2 Knowledge	    ______________           ______________________</a:t>
            </a:r>
          </a:p>
          <a:p>
            <a:pPr marL="342900" indent="-342900">
              <a:buAutoNum type="arabicPeriod"/>
            </a:pPr>
            <a:r>
              <a:rPr lang="en-US" b="1" dirty="0"/>
              <a:t>Answer LET Knowledge Questions       ______________          ______________________</a:t>
            </a:r>
          </a:p>
          <a:p>
            <a:pPr marL="342900" indent="-342900">
              <a:buAutoNum type="arabicPeriod"/>
            </a:pPr>
            <a:r>
              <a:rPr lang="en-US" b="1" dirty="0"/>
              <a:t>Fold U.S. flag                                            ______________           ______________________</a:t>
            </a:r>
          </a:p>
          <a:p>
            <a:pPr marL="342900" indent="-342900">
              <a:buAutoNum type="arabicPeriod"/>
            </a:pPr>
            <a:r>
              <a:rPr lang="en-US" b="1" dirty="0"/>
              <a:t>Perform Basic Drill Movements             ______________           ______________________</a:t>
            </a:r>
          </a:p>
          <a:p>
            <a:pPr marL="342900" indent="-342900">
              <a:buAutoNum type="arabicPeriod"/>
            </a:pPr>
            <a:r>
              <a:rPr lang="en-US" b="1" dirty="0"/>
              <a:t>Attend 1 BN Out of School Activity       ______________          ______________________</a:t>
            </a:r>
          </a:p>
          <a:p>
            <a:endParaRPr lang="en-US" b="1" dirty="0"/>
          </a:p>
          <a:p>
            <a:r>
              <a:rPr lang="en-US" b="1" dirty="0"/>
              <a:t>PSG: _____________________   1SG: ____________________  CDR: ___________________</a:t>
            </a:r>
          </a:p>
          <a:p>
            <a:endParaRPr lang="en-US" b="1" dirty="0"/>
          </a:p>
          <a:p>
            <a:r>
              <a:rPr lang="en-US" b="1" dirty="0"/>
              <a:t>SAI / AI Verifies or Waives the Following:         _________________________________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Passing JROTC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No ISS/OSS within First Semester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No Missed Uniform Wears in Last 8 Inspections</a:t>
            </a:r>
          </a:p>
          <a:p>
            <a:endParaRPr lang="en-US" b="1" dirty="0"/>
          </a:p>
          <a:p>
            <a:r>
              <a:rPr lang="en-US" b="1" dirty="0"/>
              <a:t>   </a:t>
            </a:r>
          </a:p>
          <a:p>
            <a:pPr lvl="1"/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218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"/>
            <a:ext cx="4419600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u="sng" dirty="0"/>
              <a:t>JROTC LET Knowledge General Questions:</a:t>
            </a:r>
            <a:endParaRPr lang="en-US" sz="1050" dirty="0"/>
          </a:p>
          <a:p>
            <a:r>
              <a:rPr lang="en-US" sz="1050" dirty="0"/>
              <a:t>1. </a:t>
            </a:r>
            <a:r>
              <a:rPr lang="en-US" sz="1050" b="1" dirty="0"/>
              <a:t>Chain of Command: </a:t>
            </a:r>
            <a:endParaRPr lang="en-US" sz="1050" dirty="0"/>
          </a:p>
          <a:p>
            <a:r>
              <a:rPr lang="en-US" sz="1050" b="1"/>
              <a:t>Commander-in-Chief:</a:t>
            </a:r>
            <a:endParaRPr lang="en-US" sz="1050" dirty="0"/>
          </a:p>
          <a:p>
            <a:r>
              <a:rPr lang="en-US" sz="1050" b="1" dirty="0"/>
              <a:t>Secretary of Defense:</a:t>
            </a:r>
            <a:r>
              <a:rPr lang="en-US" sz="1050" dirty="0"/>
              <a:t>                       </a:t>
            </a:r>
          </a:p>
          <a:p>
            <a:r>
              <a:rPr lang="en-US" sz="1050" b="1" dirty="0"/>
              <a:t>Secretary of the Army:</a:t>
            </a:r>
            <a:r>
              <a:rPr lang="en-US" sz="1050" dirty="0"/>
              <a:t>                     </a:t>
            </a:r>
          </a:p>
          <a:p>
            <a:r>
              <a:rPr lang="en-US" sz="1050" b="1" dirty="0"/>
              <a:t>Chief of Staff of the Army:</a:t>
            </a:r>
            <a:r>
              <a:rPr lang="en-US" sz="1050" dirty="0"/>
              <a:t>               </a:t>
            </a:r>
          </a:p>
          <a:p>
            <a:r>
              <a:rPr lang="en-US" sz="1050" b="1" dirty="0"/>
              <a:t>Sergeant Major of the Army:</a:t>
            </a:r>
            <a:r>
              <a:rPr lang="en-US" sz="1050" dirty="0"/>
              <a:t>          </a:t>
            </a:r>
          </a:p>
          <a:p>
            <a:r>
              <a:rPr lang="en-US" sz="1050" b="1" dirty="0"/>
              <a:t>CG, TRADOC:</a:t>
            </a:r>
            <a:r>
              <a:rPr lang="en-US" sz="1050" dirty="0"/>
              <a:t>  	                        </a:t>
            </a:r>
          </a:p>
          <a:p>
            <a:r>
              <a:rPr lang="en-US" sz="1050" b="1" dirty="0"/>
              <a:t>CSM, TRADOC:                                     </a:t>
            </a:r>
          </a:p>
          <a:p>
            <a:r>
              <a:rPr lang="en-US" sz="1050" b="1" dirty="0"/>
              <a:t>CG, Cadet Command:</a:t>
            </a:r>
            <a:r>
              <a:rPr lang="en-US" sz="1050" dirty="0"/>
              <a:t>                         </a:t>
            </a:r>
          </a:p>
          <a:p>
            <a:r>
              <a:rPr lang="en-US" sz="1050" b="1" dirty="0"/>
              <a:t>CSM Cadet Command:</a:t>
            </a:r>
            <a:r>
              <a:rPr lang="en-US" sz="1050" dirty="0"/>
              <a:t>                       </a:t>
            </a:r>
          </a:p>
          <a:p>
            <a:r>
              <a:rPr lang="en-US" sz="1050" b="1" dirty="0"/>
              <a:t>Commander, Sixth Brigade: </a:t>
            </a:r>
            <a:r>
              <a:rPr lang="en-US" sz="1050" dirty="0"/>
              <a:t>             </a:t>
            </a:r>
          </a:p>
          <a:p>
            <a:r>
              <a:rPr lang="en-US" sz="1050" b="1" dirty="0"/>
              <a:t>CSM, Sixth Brigade:</a:t>
            </a:r>
            <a:r>
              <a:rPr lang="en-US" sz="1050" dirty="0"/>
              <a:t>                            </a:t>
            </a:r>
          </a:p>
          <a:p>
            <a:r>
              <a:rPr lang="en-US" sz="1050" b="1" dirty="0"/>
              <a:t>Senior Army Instructor (SAI):</a:t>
            </a:r>
            <a:r>
              <a:rPr lang="en-US" sz="1050" dirty="0"/>
              <a:t>        </a:t>
            </a:r>
          </a:p>
          <a:p>
            <a:r>
              <a:rPr lang="en-US" sz="1050" b="1" dirty="0"/>
              <a:t>Army Instructor (AI):</a:t>
            </a:r>
            <a:r>
              <a:rPr lang="en-US" sz="1050" dirty="0"/>
              <a:t>                         </a:t>
            </a:r>
          </a:p>
          <a:p>
            <a:r>
              <a:rPr lang="en-US" sz="1050" b="1" dirty="0"/>
              <a:t>2.  What is the Mission of JROTC?  “</a:t>
            </a:r>
            <a:r>
              <a:rPr lang="en-US" sz="1050" dirty="0"/>
              <a:t>To motivate young people to be better citizens.</a:t>
            </a:r>
            <a:r>
              <a:rPr lang="en-US" sz="1050" b="1" dirty="0"/>
              <a:t>”</a:t>
            </a:r>
            <a:endParaRPr lang="en-US" sz="1050" dirty="0"/>
          </a:p>
          <a:p>
            <a:r>
              <a:rPr lang="en-US" sz="1050" b="1" dirty="0"/>
              <a:t>3.  Rank Structure:  What rank is a cadet with:</a:t>
            </a:r>
            <a:endParaRPr lang="en-US" sz="1050" b="1" u="sng" dirty="0"/>
          </a:p>
          <a:p>
            <a:r>
              <a:rPr lang="en-US" sz="1050" b="1" dirty="0"/>
              <a:t>   </a:t>
            </a:r>
            <a:r>
              <a:rPr lang="en-US" sz="1050" b="1" u="sng" dirty="0"/>
              <a:t>Officer Ranks:</a:t>
            </a:r>
            <a:endParaRPr lang="en-US" sz="1050" dirty="0"/>
          </a:p>
          <a:p>
            <a:r>
              <a:rPr lang="en-US" sz="1050" b="1" dirty="0"/>
              <a:t>Three Diamonds:  </a:t>
            </a:r>
            <a:r>
              <a:rPr lang="en-US" sz="1050" dirty="0"/>
              <a:t>Colonel</a:t>
            </a:r>
          </a:p>
          <a:p>
            <a:r>
              <a:rPr lang="en-US" sz="1050" b="1" dirty="0"/>
              <a:t>Two Diamonds:  </a:t>
            </a:r>
            <a:r>
              <a:rPr lang="en-US" sz="1050" dirty="0"/>
              <a:t>Lieutenant Colonel</a:t>
            </a:r>
            <a:r>
              <a:rPr lang="en-US" sz="1050" b="1" dirty="0"/>
              <a:t>		</a:t>
            </a:r>
            <a:endParaRPr lang="en-US" sz="1050" dirty="0"/>
          </a:p>
          <a:p>
            <a:r>
              <a:rPr lang="en-US" sz="1050" b="1" dirty="0"/>
              <a:t>One Diamond:  </a:t>
            </a:r>
            <a:r>
              <a:rPr lang="en-US" sz="1050" dirty="0"/>
              <a:t>Major</a:t>
            </a:r>
          </a:p>
          <a:p>
            <a:r>
              <a:rPr lang="en-US" sz="1050" b="1" dirty="0"/>
              <a:t>Three Disks:  </a:t>
            </a:r>
            <a:r>
              <a:rPr lang="en-US" sz="1050" dirty="0"/>
              <a:t>Captain</a:t>
            </a:r>
          </a:p>
          <a:p>
            <a:r>
              <a:rPr lang="en-US" sz="1050" b="1" dirty="0"/>
              <a:t>Two Disks:  </a:t>
            </a:r>
            <a:r>
              <a:rPr lang="en-US" sz="1050" dirty="0"/>
              <a:t>First Lieutenant</a:t>
            </a:r>
          </a:p>
          <a:p>
            <a:r>
              <a:rPr lang="en-US" sz="1050" b="1" dirty="0"/>
              <a:t>One Disk:  </a:t>
            </a:r>
            <a:r>
              <a:rPr lang="en-US" sz="1050" dirty="0"/>
              <a:t>Second Lieutenant</a:t>
            </a:r>
            <a:r>
              <a:rPr lang="en-US" sz="1050" b="1" dirty="0"/>
              <a:t> </a:t>
            </a:r>
            <a:endParaRPr lang="en-US" sz="1050" dirty="0"/>
          </a:p>
          <a:p>
            <a:r>
              <a:rPr lang="en-US" sz="1050" b="1" dirty="0"/>
              <a:t>   </a:t>
            </a:r>
            <a:r>
              <a:rPr lang="en-US" sz="1050" b="1" u="sng" dirty="0"/>
              <a:t>Enlisted Ranks:</a:t>
            </a:r>
            <a:r>
              <a:rPr lang="en-US" sz="1050" b="1" dirty="0"/>
              <a:t> </a:t>
            </a:r>
            <a:endParaRPr lang="en-US" sz="1050" b="1" u="sng" dirty="0"/>
          </a:p>
          <a:p>
            <a:r>
              <a:rPr lang="en-US" sz="1050" b="1" dirty="0"/>
              <a:t>Three Stripes Up/three down a star and a wreath:  </a:t>
            </a:r>
            <a:r>
              <a:rPr lang="en-US" sz="1050" dirty="0"/>
              <a:t>Command Sergeant Major </a:t>
            </a:r>
          </a:p>
          <a:p>
            <a:r>
              <a:rPr lang="en-US" sz="1050" b="1" dirty="0"/>
              <a:t>Three Stripes Up/three down and a star:  </a:t>
            </a:r>
            <a:r>
              <a:rPr lang="en-US" sz="1050" dirty="0"/>
              <a:t>Sergeant Major</a:t>
            </a:r>
          </a:p>
          <a:p>
            <a:r>
              <a:rPr lang="en-US" sz="1050" b="1" dirty="0"/>
              <a:t>Three Stripes Up/three down and a diamond:  </a:t>
            </a:r>
            <a:r>
              <a:rPr lang="en-US" sz="1050" dirty="0"/>
              <a:t>First Sergeant</a:t>
            </a:r>
          </a:p>
          <a:p>
            <a:r>
              <a:rPr lang="en-US" sz="1050" b="1" dirty="0"/>
              <a:t>Three Stripes Up/three down:  </a:t>
            </a:r>
            <a:r>
              <a:rPr lang="en-US" sz="1050" dirty="0"/>
              <a:t>Master Sergeant</a:t>
            </a:r>
          </a:p>
          <a:p>
            <a:r>
              <a:rPr lang="en-US" sz="1050" b="1" dirty="0"/>
              <a:t>Three Stripes Up/two down:  </a:t>
            </a:r>
            <a:r>
              <a:rPr lang="en-US" sz="1050" dirty="0"/>
              <a:t>Sergeant First Class</a:t>
            </a:r>
          </a:p>
          <a:p>
            <a:r>
              <a:rPr lang="en-US" sz="1050" b="1" dirty="0"/>
              <a:t>Three Stripes Up/one down:  </a:t>
            </a:r>
            <a:r>
              <a:rPr lang="en-US" sz="1050" dirty="0"/>
              <a:t>Staff Sergeant</a:t>
            </a:r>
          </a:p>
          <a:p>
            <a:r>
              <a:rPr lang="en-US" sz="1050" b="1" dirty="0"/>
              <a:t>Three Stripes:  </a:t>
            </a:r>
            <a:r>
              <a:rPr lang="en-US" sz="1050" dirty="0"/>
              <a:t>Sergeant</a:t>
            </a:r>
          </a:p>
          <a:p>
            <a:r>
              <a:rPr lang="en-US" sz="1050" b="1" dirty="0"/>
              <a:t>Two Stripes:  </a:t>
            </a:r>
            <a:r>
              <a:rPr lang="en-US" sz="1050" dirty="0"/>
              <a:t>Corporal</a:t>
            </a:r>
          </a:p>
          <a:p>
            <a:r>
              <a:rPr lang="en-US" sz="1050" b="1" dirty="0"/>
              <a:t>One Stripe Up/one down:  </a:t>
            </a:r>
            <a:r>
              <a:rPr lang="en-US" sz="1050" dirty="0"/>
              <a:t>Private First Class </a:t>
            </a:r>
          </a:p>
          <a:p>
            <a:r>
              <a:rPr lang="en-US" sz="1050" b="1" dirty="0"/>
              <a:t>One Stripe Up:  </a:t>
            </a:r>
            <a:r>
              <a:rPr lang="en-US" sz="1050" dirty="0"/>
              <a:t>Private E2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304800"/>
            <a:ext cx="327660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u="sng" dirty="0"/>
              <a:t>Drill and Ceremony:</a:t>
            </a:r>
            <a:r>
              <a:rPr lang="en-US" sz="1050" b="1" dirty="0"/>
              <a:t> </a:t>
            </a:r>
            <a:endParaRPr lang="en-US" sz="1050" dirty="0"/>
          </a:p>
          <a:p>
            <a:r>
              <a:rPr lang="en-US" sz="1050" b="1" dirty="0"/>
              <a:t>12.  How many inches in a normal step in marching?  </a:t>
            </a:r>
            <a:r>
              <a:rPr lang="en-US" sz="1050" dirty="0"/>
              <a:t>30 inches</a:t>
            </a:r>
            <a:r>
              <a:rPr lang="en-US" sz="1050" b="1" dirty="0"/>
              <a:t> </a:t>
            </a:r>
            <a:endParaRPr lang="en-US" sz="1050" dirty="0"/>
          </a:p>
          <a:p>
            <a:r>
              <a:rPr lang="en-US" sz="1050" b="1" dirty="0"/>
              <a:t>13.  Which foot can you give the command halt on?  </a:t>
            </a:r>
            <a:r>
              <a:rPr lang="en-US" sz="1050" dirty="0"/>
              <a:t>Either foot </a:t>
            </a:r>
          </a:p>
          <a:p>
            <a:r>
              <a:rPr lang="en-US" sz="1050" b="1" dirty="0"/>
              <a:t>14.  What position are you allowed to speak while in formation?  </a:t>
            </a:r>
            <a:r>
              <a:rPr lang="en-US" sz="1050" dirty="0"/>
              <a:t>The position of “REST” </a:t>
            </a:r>
          </a:p>
          <a:p>
            <a:r>
              <a:rPr lang="en-US" sz="1050" dirty="0"/>
              <a:t> </a:t>
            </a:r>
          </a:p>
          <a:p>
            <a:r>
              <a:rPr lang="en-US" sz="1050" b="1" dirty="0"/>
              <a:t>28. </a:t>
            </a:r>
            <a:r>
              <a:rPr lang="en-US" sz="1050" dirty="0"/>
              <a:t> </a:t>
            </a:r>
            <a:r>
              <a:rPr lang="en-US" sz="1050" b="1" dirty="0"/>
              <a:t>Identify two Thinking Maps:   </a:t>
            </a:r>
            <a:r>
              <a:rPr lang="en-US" sz="1050" dirty="0"/>
              <a:t>Brace Map, Bridge Map, Bubble Map, Circle Map, Double Bubble Map, Flow Map, Multi-Flow Map, and Tree Map. </a:t>
            </a:r>
          </a:p>
          <a:p>
            <a:r>
              <a:rPr lang="en-US" sz="1050" b="1" u="sng" dirty="0"/>
              <a:t>Winning Colors:</a:t>
            </a:r>
            <a:r>
              <a:rPr lang="en-US" sz="1050" dirty="0"/>
              <a:t> </a:t>
            </a:r>
          </a:p>
          <a:p>
            <a:r>
              <a:rPr lang="en-US" sz="1050" b="1" dirty="0"/>
              <a:t>29.</a:t>
            </a:r>
            <a:r>
              <a:rPr lang="en-US" sz="1050" dirty="0"/>
              <a:t>  </a:t>
            </a:r>
            <a:r>
              <a:rPr lang="en-US" sz="1050" b="1" dirty="0"/>
              <a:t>What are the four Winning Colors and what do they each represent? </a:t>
            </a:r>
            <a:endParaRPr lang="en-US" sz="1050" dirty="0"/>
          </a:p>
          <a:p>
            <a:r>
              <a:rPr lang="en-US" sz="1050" dirty="0"/>
              <a:t>Brown		Builder</a:t>
            </a:r>
          </a:p>
          <a:p>
            <a:r>
              <a:rPr lang="en-US" sz="1050" dirty="0"/>
              <a:t>Red 		Adventurer</a:t>
            </a:r>
          </a:p>
          <a:p>
            <a:r>
              <a:rPr lang="en-US" sz="1050" dirty="0"/>
              <a:t>Blue		Relater</a:t>
            </a:r>
          </a:p>
          <a:p>
            <a:r>
              <a:rPr lang="en-US" sz="1050" dirty="0"/>
              <a:t>Green		Planner </a:t>
            </a:r>
          </a:p>
          <a:p>
            <a:r>
              <a:rPr lang="en-US" sz="1050" b="1" dirty="0"/>
              <a:t>30.</a:t>
            </a:r>
            <a:r>
              <a:rPr lang="en-US" sz="1050" dirty="0"/>
              <a:t>  </a:t>
            </a:r>
            <a:r>
              <a:rPr lang="en-US" sz="1050" b="1" dirty="0"/>
              <a:t>What are Winning Colors used for?  </a:t>
            </a:r>
            <a:r>
              <a:rPr lang="en-US" sz="1050" dirty="0"/>
              <a:t>Determine strengths and potential weaknesses and how to conduct meetings and to capitalize on Strengths and Weaknesses of individuals in group planning.</a:t>
            </a:r>
          </a:p>
        </p:txBody>
      </p:sp>
    </p:spTree>
    <p:extLst>
      <p:ext uri="{BB962C8B-B14F-4D97-AF65-F5344CB8AC3E}">
        <p14:creationId xmlns:p14="http://schemas.microsoft.com/office/powerpoint/2010/main" val="3232348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23788" y="132604"/>
            <a:ext cx="4496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Black" pitchFamily="34" charset="0"/>
              </a:rPr>
              <a:t>CPL PROMOTION REQUIREMENTS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547092"/>
            <a:ext cx="8839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Cadet Name (last, first): ______________________________  Company: _____________</a:t>
            </a:r>
          </a:p>
          <a:p>
            <a:endParaRPr lang="en-US" b="1" dirty="0"/>
          </a:p>
          <a:p>
            <a:r>
              <a:rPr lang="en-US" b="1" dirty="0"/>
              <a:t>Task:                                                                Date Completed:           Certified By (rank &amp; name):                                                                                      </a:t>
            </a:r>
          </a:p>
          <a:p>
            <a:r>
              <a:rPr lang="en-US" b="1" dirty="0"/>
              <a:t>1.   Attend 2 BN Out of School Activities   ______________           ______________________</a:t>
            </a:r>
          </a:p>
          <a:p>
            <a:pPr marL="342900" indent="-342900"/>
            <a:r>
              <a:rPr lang="en-US" b="1" dirty="0"/>
              <a:t>4.   Properly Instruct a Uniform Class         ______________           ______________________</a:t>
            </a:r>
          </a:p>
          <a:p>
            <a:pPr marL="342900" indent="-342900"/>
            <a:r>
              <a:rPr lang="en-US" b="1" dirty="0"/>
              <a:t>5.   Correctly March a Squad                        ______________           ______________________</a:t>
            </a:r>
          </a:p>
          <a:p>
            <a:pPr marL="342900" indent="-342900">
              <a:buAutoNum type="arabicPeriod"/>
            </a:pP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PSG: _____________________   1SG: ____________________  CDR: ___________________</a:t>
            </a:r>
          </a:p>
          <a:p>
            <a:endParaRPr lang="en-US" b="1" dirty="0"/>
          </a:p>
          <a:p>
            <a:r>
              <a:rPr lang="en-US" b="1" dirty="0"/>
              <a:t>SAI / AI Verifies or Waives the Following:         _________________________________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Grade of 75 % or Higher in JROTC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No ISS/OSS within First Semester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No Missed Uniform Wears in last 8 Inspections</a:t>
            </a:r>
          </a:p>
          <a:p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4401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7948" y="828288"/>
            <a:ext cx="3628104" cy="5201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                              </a:t>
            </a:r>
            <a:r>
              <a:rPr lang="en-US" sz="1400" b="1" u="sng" dirty="0"/>
              <a:t>MARCH A SQUAD</a:t>
            </a:r>
          </a:p>
          <a:p>
            <a:endParaRPr lang="en-US" sz="1600" b="1" dirty="0"/>
          </a:p>
          <a:p>
            <a:r>
              <a:rPr lang="en-US" sz="1400" b="1" dirty="0"/>
              <a:t>Right Step 		March</a:t>
            </a:r>
          </a:p>
          <a:p>
            <a:pPr marL="0" lvl="1"/>
            <a:r>
              <a:rPr lang="en-US" sz="1400" b="1" dirty="0"/>
              <a:t>Left Step		March</a:t>
            </a:r>
          </a:p>
          <a:p>
            <a:pPr marL="0" lvl="1"/>
            <a:r>
              <a:rPr lang="en-US" sz="1400" b="1" dirty="0"/>
              <a:t>Forward		March</a:t>
            </a:r>
          </a:p>
          <a:p>
            <a:pPr marL="0" lvl="1"/>
            <a:r>
              <a:rPr lang="en-US" sz="1400" b="1" dirty="0"/>
              <a:t>Squad		Halt</a:t>
            </a:r>
          </a:p>
          <a:p>
            <a:pPr marL="0" lvl="1"/>
            <a:r>
              <a:rPr lang="en-US" sz="1400" b="1" dirty="0"/>
              <a:t>Half Step		March</a:t>
            </a:r>
          </a:p>
          <a:p>
            <a:pPr marL="0" lvl="1"/>
            <a:r>
              <a:rPr lang="en-US" sz="1400" b="1" dirty="0"/>
              <a:t>Rear		March</a:t>
            </a:r>
          </a:p>
          <a:p>
            <a:pPr marL="0" lvl="1"/>
            <a:r>
              <a:rPr lang="en-US" sz="1400" b="1" dirty="0"/>
              <a:t>Double Time	March</a:t>
            </a:r>
          </a:p>
          <a:p>
            <a:pPr marL="0" lvl="1"/>
            <a:r>
              <a:rPr lang="en-US" sz="1400" b="1" dirty="0"/>
              <a:t>Quick Time		March</a:t>
            </a:r>
          </a:p>
          <a:p>
            <a:pPr marL="0" lvl="1"/>
            <a:r>
              <a:rPr lang="en-US" sz="1400" b="1" dirty="0"/>
              <a:t>Route Step 		March</a:t>
            </a:r>
          </a:p>
          <a:p>
            <a:pPr marL="0" lvl="1"/>
            <a:r>
              <a:rPr lang="en-US" sz="1400" b="1" dirty="0"/>
              <a:t>Change Step		March</a:t>
            </a:r>
          </a:p>
          <a:p>
            <a:pPr marL="0" lvl="1"/>
            <a:r>
              <a:rPr lang="en-US" sz="1400" b="1" dirty="0"/>
              <a:t>Right Flank		March</a:t>
            </a:r>
          </a:p>
          <a:p>
            <a:pPr marL="0" lvl="1"/>
            <a:r>
              <a:rPr lang="en-US" sz="1400" b="1" dirty="0"/>
              <a:t>Left Flank		March</a:t>
            </a:r>
          </a:p>
          <a:p>
            <a:pPr marL="0" lvl="1"/>
            <a:r>
              <a:rPr lang="en-US" sz="1400" b="1" dirty="0"/>
              <a:t>Column Right 	March</a:t>
            </a:r>
          </a:p>
          <a:p>
            <a:pPr marL="0" lvl="1"/>
            <a:r>
              <a:rPr lang="en-US" sz="1400" b="1" dirty="0"/>
              <a:t>Column Left 	March</a:t>
            </a:r>
          </a:p>
          <a:p>
            <a:pPr marL="0" lvl="1"/>
            <a:r>
              <a:rPr lang="en-US" sz="1400" b="1" dirty="0"/>
              <a:t>Column Half Right	March</a:t>
            </a:r>
          </a:p>
          <a:p>
            <a:pPr marL="0" lvl="1"/>
            <a:r>
              <a:rPr lang="en-US" sz="1400" b="1" dirty="0"/>
              <a:t>Column Half Left	March</a:t>
            </a:r>
          </a:p>
          <a:p>
            <a:pPr marL="0" lvl="1"/>
            <a:r>
              <a:rPr lang="en-US" sz="1400" b="1" dirty="0"/>
              <a:t>Count		Off</a:t>
            </a:r>
          </a:p>
          <a:p>
            <a:pPr marL="0" lvl="1"/>
            <a:r>
              <a:rPr lang="en-US" sz="1400" b="1" dirty="0"/>
              <a:t>Close Interval	March</a:t>
            </a:r>
          </a:p>
          <a:p>
            <a:pPr marL="0" lvl="1"/>
            <a:r>
              <a:rPr lang="en-US" sz="1400" b="1" dirty="0"/>
              <a:t>Normal Interval    	March</a:t>
            </a:r>
          </a:p>
          <a:p>
            <a:pPr marL="0" lvl="1"/>
            <a:r>
              <a:rPr lang="en-US" sz="1400" b="1" dirty="0"/>
              <a:t>Eyes		Right</a:t>
            </a:r>
          </a:p>
          <a:p>
            <a:pPr marL="0" lvl="1"/>
            <a:r>
              <a:rPr lang="en-US" sz="1400" b="1" dirty="0"/>
              <a:t>Ready		Front</a:t>
            </a:r>
            <a:br>
              <a:rPr lang="en-US" sz="1000" dirty="0"/>
            </a:b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86071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207</Words>
  <Application>Microsoft Office PowerPoint</Application>
  <PresentationFormat>On-screen Show (4:3)</PresentationFormat>
  <Paragraphs>163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Bolduc Maurice</dc:creator>
  <cp:lastModifiedBy>Sean D. McSweeney</cp:lastModifiedBy>
  <cp:revision>29</cp:revision>
  <cp:lastPrinted>2012-10-24T10:57:01Z</cp:lastPrinted>
  <dcterms:created xsi:type="dcterms:W3CDTF">2012-10-24T10:18:09Z</dcterms:created>
  <dcterms:modified xsi:type="dcterms:W3CDTF">2020-01-15T15:45:18Z</dcterms:modified>
</cp:coreProperties>
</file>